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4"/>
  </p:sldMasterIdLst>
  <p:notesMasterIdLst>
    <p:notesMasterId r:id="rId20"/>
  </p:notesMasterIdLst>
  <p:sldIdLst>
    <p:sldId id="256" r:id="rId5"/>
    <p:sldId id="270" r:id="rId6"/>
    <p:sldId id="257" r:id="rId7"/>
    <p:sldId id="258" r:id="rId8"/>
    <p:sldId id="345" r:id="rId9"/>
    <p:sldId id="269" r:id="rId10"/>
    <p:sldId id="273" r:id="rId11"/>
    <p:sldId id="341" r:id="rId12"/>
    <p:sldId id="347" r:id="rId13"/>
    <p:sldId id="348" r:id="rId14"/>
    <p:sldId id="342" r:id="rId15"/>
    <p:sldId id="346" r:id="rId16"/>
    <p:sldId id="343" r:id="rId17"/>
    <p:sldId id="285" r:id="rId18"/>
    <p:sldId id="344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845D55-697E-470E-812B-10AB9DE328BA}">
  <a:tblStyle styleId="{75845D55-697E-470E-812B-10AB9DE328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654"/>
  </p:normalViewPr>
  <p:slideViewPr>
    <p:cSldViewPr snapToGrid="0">
      <p:cViewPr varScale="1">
        <p:scale>
          <a:sx n="112" d="100"/>
          <a:sy n="112" d="100"/>
        </p:scale>
        <p:origin x="8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6e552fcb8f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6e552fcb8f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8577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6e552fcb8f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6e552fcb8f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0550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78568703f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78568703f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6e552fcb8f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6e552fcb8f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0601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adf007b87c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adf007b87c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2f7bd7b1a_1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2f7bd7b1a_1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2f7bd7b1a_1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2f7bd7b1a_1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6243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6e552fcb8f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6e552fcb8f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6e552fcb8f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6e552fcb8f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6e552fcb8f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6e552fcb8f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8396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929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28125" y="63706"/>
            <a:ext cx="3478500" cy="30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28300" y="3934875"/>
            <a:ext cx="3804000" cy="7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" name="Google Shape;12;p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/>
          <p:nvPr/>
        </p:nvSpPr>
        <p:spPr>
          <a:xfrm>
            <a:off x="-28575" y="-95250"/>
            <a:ext cx="4648200" cy="533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66" name="Google Shape;366;p38"/>
          <p:cNvGrpSpPr/>
          <p:nvPr/>
        </p:nvGrpSpPr>
        <p:grpSpPr>
          <a:xfrm flipH="1"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67" name="Google Shape;367;p3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/>
          <p:nvPr/>
        </p:nvSpPr>
        <p:spPr>
          <a:xfrm>
            <a:off x="-66675" y="2495550"/>
            <a:ext cx="9334500" cy="26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73" name="Google Shape;373;p39"/>
          <p:cNvGrpSpPr/>
          <p:nvPr/>
        </p:nvGrpSpPr>
        <p:grpSpPr>
          <a:xfrm flipH="1"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74" name="Google Shape;374;p3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53" name="Google Shape;53;p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;p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7" name="Google Shape;57;p7"/>
          <p:cNvSpPr txBox="1">
            <a:spLocks noGrp="1"/>
          </p:cNvSpPr>
          <p:nvPr>
            <p:ph type="ctrTitle"/>
          </p:nvPr>
        </p:nvSpPr>
        <p:spPr>
          <a:xfrm>
            <a:off x="720025" y="459150"/>
            <a:ext cx="27336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720025" y="2278700"/>
            <a:ext cx="30264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BLANK_1">
    <p:bg>
      <p:bgPr>
        <a:solidFill>
          <a:schemeClr val="dk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720000" y="1273211"/>
            <a:ext cx="7703700" cy="32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410600" y="491502"/>
            <a:ext cx="63228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89" name="Google Shape;89;p13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90" name="Google Shape;90;p1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"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847500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1325400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ctrTitle" idx="2"/>
          </p:nvPr>
        </p:nvSpPr>
        <p:spPr>
          <a:xfrm>
            <a:off x="847500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3"/>
          </p:nvPr>
        </p:nvSpPr>
        <p:spPr>
          <a:xfrm>
            <a:off x="1325400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ctrTitle" idx="4"/>
          </p:nvPr>
        </p:nvSpPr>
        <p:spPr>
          <a:xfrm>
            <a:off x="847500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5"/>
          </p:nvPr>
        </p:nvSpPr>
        <p:spPr>
          <a:xfrm>
            <a:off x="1325400" y="4056000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ctrTitle" idx="6"/>
          </p:nvPr>
        </p:nvSpPr>
        <p:spPr>
          <a:xfrm>
            <a:off x="5043325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7"/>
          </p:nvPr>
        </p:nvSpPr>
        <p:spPr>
          <a:xfrm>
            <a:off x="5043325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ctrTitle" idx="8"/>
          </p:nvPr>
        </p:nvSpPr>
        <p:spPr>
          <a:xfrm>
            <a:off x="5043325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9"/>
          </p:nvPr>
        </p:nvSpPr>
        <p:spPr>
          <a:xfrm>
            <a:off x="5043325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ctrTitle" idx="13"/>
          </p:nvPr>
        </p:nvSpPr>
        <p:spPr>
          <a:xfrm>
            <a:off x="5043325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14"/>
          </p:nvPr>
        </p:nvSpPr>
        <p:spPr>
          <a:xfrm>
            <a:off x="5043325" y="4056001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07" name="Google Shape;107;p1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08" name="Google Shape;108;p1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TITLE_AND_DESCRIPTION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0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74" name="Google Shape;174;p20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3011250" y="2320775"/>
            <a:ext cx="31215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1"/>
          </p:nvPr>
        </p:nvSpPr>
        <p:spPr>
          <a:xfrm>
            <a:off x="3093600" y="4106625"/>
            <a:ext cx="29568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title" idx="2" hasCustomPrompt="1"/>
          </p:nvPr>
        </p:nvSpPr>
        <p:spPr>
          <a:xfrm>
            <a:off x="2837550" y="524500"/>
            <a:ext cx="34689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9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subTitle" idx="1"/>
          </p:nvPr>
        </p:nvSpPr>
        <p:spPr>
          <a:xfrm>
            <a:off x="704850" y="1321925"/>
            <a:ext cx="3161100" cy="18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ctrTitle"/>
          </p:nvPr>
        </p:nvSpPr>
        <p:spPr>
          <a:xfrm>
            <a:off x="684600" y="3940625"/>
            <a:ext cx="3546300" cy="8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76200" y="76200"/>
            <a:ext cx="270600" cy="270600"/>
          </a:xfrm>
          <a:prstGeom prst="mathPlus">
            <a:avLst>
              <a:gd name="adj1" fmla="val 65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3"/>
          <p:cNvSpPr/>
          <p:nvPr/>
        </p:nvSpPr>
        <p:spPr>
          <a:xfrm>
            <a:off x="76200" y="4796700"/>
            <a:ext cx="270600" cy="270600"/>
          </a:xfrm>
          <a:prstGeom prst="mathPlus">
            <a:avLst>
              <a:gd name="adj1" fmla="val 65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_1">
    <p:bg>
      <p:bgPr>
        <a:solidFill>
          <a:schemeClr val="dk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>
            <a:spLocks noGrp="1"/>
          </p:cNvSpPr>
          <p:nvPr>
            <p:ph type="ctrTitle"/>
          </p:nvPr>
        </p:nvSpPr>
        <p:spPr>
          <a:xfrm>
            <a:off x="1676700" y="4140210"/>
            <a:ext cx="5790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6" name="Google Shape;256;p29"/>
          <p:cNvSpPr txBox="1">
            <a:spLocks noGrp="1"/>
          </p:cNvSpPr>
          <p:nvPr>
            <p:ph type="subTitle" idx="1"/>
          </p:nvPr>
        </p:nvSpPr>
        <p:spPr>
          <a:xfrm>
            <a:off x="1676700" y="1738500"/>
            <a:ext cx="5790600" cy="166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57" name="Google Shape;257;p2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58" name="Google Shape;258;p2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3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3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60" name="Google Shape;360;p3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59" r:id="rId4"/>
    <p:sldLayoutId id="2147483660" r:id="rId5"/>
    <p:sldLayoutId id="2147483666" r:id="rId6"/>
    <p:sldLayoutId id="2147483669" r:id="rId7"/>
    <p:sldLayoutId id="2147483675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 txBox="1">
            <a:spLocks noGrp="1"/>
          </p:cNvSpPr>
          <p:nvPr>
            <p:ph type="ctrTitle"/>
          </p:nvPr>
        </p:nvSpPr>
        <p:spPr>
          <a:xfrm flipH="1">
            <a:off x="1835505" y="3036030"/>
            <a:ext cx="5304526" cy="1270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solidFill>
                  <a:schemeClr val="lt1"/>
                </a:solidFill>
                <a:highlight>
                  <a:schemeClr val="lt2"/>
                </a:highlight>
              </a:rPr>
              <a:t>Personal Budget Management System</a:t>
            </a:r>
            <a:endParaRPr sz="3300" b="0" dirty="0">
              <a:solidFill>
                <a:schemeClr val="lt1"/>
              </a:solidFill>
              <a:highlight>
                <a:schemeClr val="lt2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7" name="Google Shape;387;p42"/>
          <p:cNvSpPr txBox="1">
            <a:spLocks noGrp="1"/>
          </p:cNvSpPr>
          <p:nvPr>
            <p:ph type="subTitle" idx="1"/>
          </p:nvPr>
        </p:nvSpPr>
        <p:spPr>
          <a:xfrm flipH="1">
            <a:off x="395519" y="4054172"/>
            <a:ext cx="5304526" cy="7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Team 04: Gulnara Azizova, Aynur Yeganzada, Narmina Karimova, Farid Mehdiyev</a:t>
            </a:r>
            <a:endParaRPr sz="1200" dirty="0"/>
          </a:p>
        </p:txBody>
      </p:sp>
      <p:pic>
        <p:nvPicPr>
          <p:cNvPr id="393" name="Google Shape;393;p42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317119" y="129871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636745" y="3520448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2"/>
          <p:cNvPicPr preferRelativeResize="0"/>
          <p:nvPr/>
        </p:nvPicPr>
        <p:blipFill rotWithShape="1">
          <a:blip r:embed="rId3">
            <a:alphaModFix/>
          </a:blip>
          <a:srcRect l="47142" t="6693" r="44094" b="81710"/>
          <a:stretch/>
        </p:blipFill>
        <p:spPr>
          <a:xfrm rot="10800000" flipH="1">
            <a:off x="7892278" y="3520448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What's It Cost To Be You? | Commission PDX">
            <a:extLst>
              <a:ext uri="{FF2B5EF4-FFF2-40B4-BE49-F238E27FC236}">
                <a16:creationId xmlns:a16="http://schemas.microsoft.com/office/drawing/2014/main" id="{F13EC7D5-C67B-20B7-FB4F-0812F0DF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98" y="0"/>
            <a:ext cx="5644939" cy="32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393;p42">
            <a:extLst>
              <a:ext uri="{FF2B5EF4-FFF2-40B4-BE49-F238E27FC236}">
                <a16:creationId xmlns:a16="http://schemas.microsoft.com/office/drawing/2014/main" id="{F6CF8A7D-3F1D-C63D-477E-C64E15F939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509614" y="382887"/>
            <a:ext cx="574401" cy="5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4DBAB04-0B79-ECDF-DFC1-1F625AE135AA}"/>
              </a:ext>
            </a:extLst>
          </p:cNvPr>
          <p:cNvSpPr/>
          <p:nvPr/>
        </p:nvSpPr>
        <p:spPr>
          <a:xfrm>
            <a:off x="2922662" y="280846"/>
            <a:ext cx="3298676" cy="61529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35D8F-B246-B2EE-4375-21A04FD77E00}"/>
              </a:ext>
            </a:extLst>
          </p:cNvPr>
          <p:cNvSpPr txBox="1"/>
          <p:nvPr/>
        </p:nvSpPr>
        <p:spPr>
          <a:xfrm>
            <a:off x="3278313" y="35766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Arial Rounded MT Bold" panose="020F0704030504030204" pitchFamily="34" charset="0"/>
                <a:sym typeface="Arial"/>
              </a:rPr>
              <a:t>Structure Chart</a:t>
            </a:r>
          </a:p>
        </p:txBody>
      </p:sp>
      <p:pic>
        <p:nvPicPr>
          <p:cNvPr id="7" name="Picture 6" descr="A picture containing screenshot, text, square&#10;&#10;Description automatically generated">
            <a:extLst>
              <a:ext uri="{FF2B5EF4-FFF2-40B4-BE49-F238E27FC236}">
                <a16:creationId xmlns:a16="http://schemas.microsoft.com/office/drawing/2014/main" id="{1B0C180D-2DAF-8229-3001-B00EA5AC81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46"/>
          <a:stretch/>
        </p:blipFill>
        <p:spPr>
          <a:xfrm>
            <a:off x="0" y="1511388"/>
            <a:ext cx="9075634" cy="299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4915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59"/>
          <p:cNvPicPr preferRelativeResize="0"/>
          <p:nvPr/>
        </p:nvPicPr>
        <p:blipFill rotWithShape="1">
          <a:blip r:embed="rId3">
            <a:alphaModFix/>
          </a:blip>
          <a:srcRect l="47480" t="6693" r="44094" b="81710"/>
          <a:stretch/>
        </p:blipFill>
        <p:spPr>
          <a:xfrm rot="10800000" flipH="1">
            <a:off x="1307996" y="3768563"/>
            <a:ext cx="368700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109300" y="945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885025" y="3516350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E0183FF-ABBE-CCC8-A9BA-F1B185929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899" y="1995803"/>
            <a:ext cx="2223561" cy="1032251"/>
          </a:xfrm>
        </p:spPr>
        <p:txBody>
          <a:bodyPr/>
          <a:lstStyle/>
          <a:p>
            <a:pPr algn="l"/>
            <a:r>
              <a:rPr lang="en-US" sz="2500" dirty="0">
                <a:latin typeface="Aharoni" panose="02010803020104030203" pitchFamily="2" charset="-79"/>
                <a:cs typeface="Aharoni" panose="02010803020104030203" pitchFamily="2" charset="-79"/>
              </a:rPr>
              <a:t>Data Storage Design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957096-CE4E-0D0B-84F1-A3003D5C8725}"/>
              </a:ext>
            </a:extLst>
          </p:cNvPr>
          <p:cNvCxnSpPr>
            <a:cxnSpLocks/>
          </p:cNvCxnSpPr>
          <p:nvPr/>
        </p:nvCxnSpPr>
        <p:spPr>
          <a:xfrm>
            <a:off x="69359" y="2939754"/>
            <a:ext cx="233465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Picture 2" descr="A picture containing screenshot, text&#10;&#10;Description automatically generated">
            <a:extLst>
              <a:ext uri="{FF2B5EF4-FFF2-40B4-BE49-F238E27FC236}">
                <a16:creationId xmlns:a16="http://schemas.microsoft.com/office/drawing/2014/main" id="{9014BBEE-739C-D9E7-5B86-CFF9311A1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001" y="1081808"/>
            <a:ext cx="7096886" cy="364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4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923193-E747-640E-29A3-F9218BE07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0600" y="434933"/>
            <a:ext cx="6322800" cy="51690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System-related Components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B9DD4-D062-E169-CF63-0F612F93CA5C}"/>
              </a:ext>
            </a:extLst>
          </p:cNvPr>
          <p:cNvSpPr txBox="1"/>
          <p:nvPr/>
        </p:nvSpPr>
        <p:spPr>
          <a:xfrm>
            <a:off x="742567" y="1487024"/>
            <a:ext cx="3542232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Relational database: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sz="1600" dirty="0">
                <a:latin typeface="Abadi" panose="020B0604020104020204" pitchFamily="34" charset="0"/>
              </a:rPr>
              <a:t>Data Integrity</a:t>
            </a:r>
          </a:p>
          <a:p>
            <a:endParaRPr lang="en-US" sz="1600" dirty="0">
              <a:latin typeface="Abadi" panose="020B0604020104020204" pitchFamily="34" charset="0"/>
            </a:endParaRPr>
          </a:p>
          <a:p>
            <a:r>
              <a:rPr lang="en-US" sz="1600" dirty="0">
                <a:latin typeface="Abadi" panose="020B0604020104020204" pitchFamily="34" charset="0"/>
              </a:rPr>
              <a:t>• Scalability</a:t>
            </a:r>
          </a:p>
          <a:p>
            <a:endParaRPr lang="en-US" sz="1600" dirty="0">
              <a:latin typeface="Abadi" panose="020B0604020104020204" pitchFamily="34" charset="0"/>
            </a:endParaRPr>
          </a:p>
          <a:p>
            <a:r>
              <a:rPr lang="en-US" sz="1600" dirty="0">
                <a:latin typeface="Abadi" panose="020B0604020104020204" pitchFamily="34" charset="0"/>
              </a:rPr>
              <a:t>• Data Security</a:t>
            </a:r>
          </a:p>
          <a:p>
            <a:endParaRPr lang="en-US" sz="1600" dirty="0">
              <a:latin typeface="Abadi" panose="020B0604020104020204" pitchFamily="34" charset="0"/>
            </a:endParaRPr>
          </a:p>
          <a:p>
            <a:r>
              <a:rPr lang="en-US" sz="1600" dirty="0">
                <a:latin typeface="Abadi" panose="020B0604020104020204" pitchFamily="34" charset="0"/>
              </a:rPr>
              <a:t>• Data Consistency</a:t>
            </a:r>
          </a:p>
          <a:p>
            <a:endParaRPr lang="en-US" sz="1600" dirty="0">
              <a:latin typeface="Abadi" panose="020B0604020104020204" pitchFamily="34" charset="0"/>
            </a:endParaRPr>
          </a:p>
          <a:p>
            <a:r>
              <a:rPr lang="en-US" sz="1600" dirty="0">
                <a:latin typeface="Abadi" panose="020B0604020104020204" pitchFamily="34" charset="0"/>
              </a:rPr>
              <a:t>• Querying and Reporting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7282C-2391-CB5A-7F17-67147F4B599E}"/>
              </a:ext>
            </a:extLst>
          </p:cNvPr>
          <p:cNvSpPr txBox="1"/>
          <p:nvPr/>
        </p:nvSpPr>
        <p:spPr>
          <a:xfrm>
            <a:off x="4572000" y="1458334"/>
            <a:ext cx="4572000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5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tables: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 panose="020B0604020104020204" pitchFamily="34" charset="0"/>
                <a:sym typeface="Arial"/>
              </a:rPr>
              <a:t>Users, Budgets, Reports, Notification Alert, NFC Reader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Indexing on Budget ID: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•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 panose="020B0604020104020204" pitchFamily="34" charset="0"/>
                <a:sym typeface="Arial"/>
              </a:rPr>
              <a:t>Faster Data Retrieval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 panose="020B0604020104020204" pitchFamily="34" charset="0"/>
                <a:sym typeface="Arial"/>
              </a:rPr>
              <a:t>• Efficient Query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 panose="020B0604020104020204" pitchFamily="34" charset="0"/>
                <a:sym typeface="Arial"/>
              </a:rPr>
              <a:t>• Improved Performance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 panose="020B0604020104020204" pitchFamily="34" charset="0"/>
                <a:sym typeface="Arial"/>
              </a:rPr>
              <a:t>• Data Consistency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8" name="Google Shape;1029;p71">
            <a:extLst>
              <a:ext uri="{FF2B5EF4-FFF2-40B4-BE49-F238E27FC236}">
                <a16:creationId xmlns:a16="http://schemas.microsoft.com/office/drawing/2014/main" id="{1383EEDA-CD36-FF3D-617D-93020F2751C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2779" t="6693" r="44094" b="81710"/>
          <a:stretch/>
        </p:blipFill>
        <p:spPr>
          <a:xfrm rot="10800000" flipH="1">
            <a:off x="7228231" y="3720849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29;p71">
            <a:extLst>
              <a:ext uri="{FF2B5EF4-FFF2-40B4-BE49-F238E27FC236}">
                <a16:creationId xmlns:a16="http://schemas.microsoft.com/office/drawing/2014/main" id="{32D10178-996E-5D7B-8E3E-78DDABC7097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2779" t="6693" r="44094" b="81710"/>
          <a:stretch/>
        </p:blipFill>
        <p:spPr>
          <a:xfrm rot="10800000" flipH="1">
            <a:off x="584240" y="380066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715;p59">
            <a:extLst>
              <a:ext uri="{FF2B5EF4-FFF2-40B4-BE49-F238E27FC236}">
                <a16:creationId xmlns:a16="http://schemas.microsoft.com/office/drawing/2014/main" id="{8596A944-F00D-A9C8-7A5F-F7D3109E3B7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634" t="9752" r="43731" b="81493"/>
          <a:stretch/>
        </p:blipFill>
        <p:spPr>
          <a:xfrm rot="10800000" flipH="1">
            <a:off x="6730612" y="87793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15;p59">
            <a:extLst>
              <a:ext uri="{FF2B5EF4-FFF2-40B4-BE49-F238E27FC236}">
                <a16:creationId xmlns:a16="http://schemas.microsoft.com/office/drawing/2014/main" id="{4D5E9B85-6A4D-F503-2BB6-BD6459B70ED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634" t="9752" r="43731" b="81493"/>
          <a:stretch/>
        </p:blipFill>
        <p:spPr>
          <a:xfrm rot="10800000" flipH="1">
            <a:off x="1155825" y="4424634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2494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59"/>
          <p:cNvPicPr preferRelativeResize="0"/>
          <p:nvPr/>
        </p:nvPicPr>
        <p:blipFill rotWithShape="1">
          <a:blip r:embed="rId3">
            <a:alphaModFix/>
          </a:blip>
          <a:srcRect l="47480" t="6693" r="44094" b="81710"/>
          <a:stretch/>
        </p:blipFill>
        <p:spPr>
          <a:xfrm rot="10800000" flipH="1">
            <a:off x="1307996" y="3768563"/>
            <a:ext cx="368700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109300" y="945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885025" y="3516350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E0183FF-ABBE-CCC8-A9BA-F1B185929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078" y="2055624"/>
            <a:ext cx="3317422" cy="1032251"/>
          </a:xfrm>
        </p:spPr>
        <p:txBody>
          <a:bodyPr/>
          <a:lstStyle/>
          <a:p>
            <a:pPr algn="l"/>
            <a:r>
              <a:rPr lang="en-US" sz="2500" dirty="0">
                <a:latin typeface="Aharoni" panose="02010803020104030203" pitchFamily="2" charset="-79"/>
                <a:cs typeface="Aharoni" panose="02010803020104030203" pitchFamily="2" charset="-79"/>
              </a:rPr>
              <a:t>Interface Structure Diagram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957096-CE4E-0D0B-84F1-A3003D5C8725}"/>
              </a:ext>
            </a:extLst>
          </p:cNvPr>
          <p:cNvCxnSpPr>
            <a:cxnSpLocks/>
          </p:cNvCxnSpPr>
          <p:nvPr/>
        </p:nvCxnSpPr>
        <p:spPr>
          <a:xfrm>
            <a:off x="194899" y="2948299"/>
            <a:ext cx="283885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A picture containing text, screenshot, businesscard, font&#10;&#10;Description automatically generated">
            <a:extLst>
              <a:ext uri="{FF2B5EF4-FFF2-40B4-BE49-F238E27FC236}">
                <a16:creationId xmlns:a16="http://schemas.microsoft.com/office/drawing/2014/main" id="{421E70E6-D772-A63D-45AE-C5BE7CB12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677" y="155643"/>
            <a:ext cx="5143500" cy="491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79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027;p71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548057" y="105572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71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1284631" y="4038889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71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>
            <a:off x="788563" y="68185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580;p104">
            <a:extLst>
              <a:ext uri="{FF2B5EF4-FFF2-40B4-BE49-F238E27FC236}">
                <a16:creationId xmlns:a16="http://schemas.microsoft.com/office/drawing/2014/main" id="{D09627EE-E3CF-8D84-942B-0217346443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308" y="1189325"/>
            <a:ext cx="1886437" cy="16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59;p69">
            <a:extLst>
              <a:ext uri="{FF2B5EF4-FFF2-40B4-BE49-F238E27FC236}">
                <a16:creationId xmlns:a16="http://schemas.microsoft.com/office/drawing/2014/main" id="{1000866F-EE92-75DE-A704-456931A216D4}"/>
              </a:ext>
            </a:extLst>
          </p:cNvPr>
          <p:cNvSpPr txBox="1">
            <a:spLocks/>
          </p:cNvSpPr>
          <p:nvPr/>
        </p:nvSpPr>
        <p:spPr>
          <a:xfrm>
            <a:off x="-267318" y="3096846"/>
            <a:ext cx="2728301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Prototyping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148E46-976F-7B82-AD5D-185DF7AA808F}"/>
              </a:ext>
            </a:extLst>
          </p:cNvPr>
          <p:cNvCxnSpPr/>
          <p:nvPr/>
        </p:nvCxnSpPr>
        <p:spPr>
          <a:xfrm>
            <a:off x="2163209" y="622766"/>
            <a:ext cx="6663" cy="4127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3;p83">
            <a:extLst>
              <a:ext uri="{FF2B5EF4-FFF2-40B4-BE49-F238E27FC236}">
                <a16:creationId xmlns:a16="http://schemas.microsoft.com/office/drawing/2014/main" id="{C714217D-3D3F-7EEC-B8BD-3614BA165791}"/>
              </a:ext>
            </a:extLst>
          </p:cNvPr>
          <p:cNvSpPr/>
          <p:nvPr/>
        </p:nvSpPr>
        <p:spPr>
          <a:xfrm>
            <a:off x="4476170" y="137519"/>
            <a:ext cx="2138359" cy="4868459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CFE028-7D5D-69DE-CAE8-6BFCA2A45A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82" t="11964" r="9791" b="10280"/>
          <a:stretch/>
        </p:blipFill>
        <p:spPr>
          <a:xfrm>
            <a:off x="2367564" y="547764"/>
            <a:ext cx="2011726" cy="4047970"/>
          </a:xfrm>
          <a:prstGeom prst="rect">
            <a:avLst/>
          </a:prstGeom>
        </p:spPr>
      </p:pic>
      <p:sp>
        <p:nvSpPr>
          <p:cNvPr id="9" name="Google Shape;1633;p83">
            <a:extLst>
              <a:ext uri="{FF2B5EF4-FFF2-40B4-BE49-F238E27FC236}">
                <a16:creationId xmlns:a16="http://schemas.microsoft.com/office/drawing/2014/main" id="{B7EF1D28-5926-A9FE-19D2-10E1C34392BE}"/>
              </a:ext>
            </a:extLst>
          </p:cNvPr>
          <p:cNvSpPr/>
          <p:nvPr/>
        </p:nvSpPr>
        <p:spPr>
          <a:xfrm>
            <a:off x="2270684" y="137520"/>
            <a:ext cx="2138359" cy="4868459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0" name="Google Shape;1633;p83">
            <a:extLst>
              <a:ext uri="{FF2B5EF4-FFF2-40B4-BE49-F238E27FC236}">
                <a16:creationId xmlns:a16="http://schemas.microsoft.com/office/drawing/2014/main" id="{6D38BE20-7EEF-EA6D-8778-2735EA0C15E1}"/>
              </a:ext>
            </a:extLst>
          </p:cNvPr>
          <p:cNvSpPr/>
          <p:nvPr/>
        </p:nvSpPr>
        <p:spPr>
          <a:xfrm>
            <a:off x="6710359" y="112833"/>
            <a:ext cx="2138359" cy="4868459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22" name="Picture 21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093CE8C6-5392-C87E-3D87-E2CAFF5468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7238" y="514308"/>
            <a:ext cx="2004599" cy="4065508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CF344480-FBDB-9360-5589-95262E58D4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547764"/>
            <a:ext cx="1948070" cy="40428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59"/>
          <p:cNvPicPr preferRelativeResize="0"/>
          <p:nvPr/>
        </p:nvPicPr>
        <p:blipFill rotWithShape="1">
          <a:blip r:embed="rId3">
            <a:alphaModFix/>
          </a:blip>
          <a:srcRect l="47480" t="6693" r="44094" b="81710"/>
          <a:stretch/>
        </p:blipFill>
        <p:spPr>
          <a:xfrm rot="10800000" flipH="1">
            <a:off x="1307996" y="3768563"/>
            <a:ext cx="368700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579460" y="37142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885025" y="3516350"/>
            <a:ext cx="254775" cy="39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957096-CE4E-0D0B-84F1-A3003D5C8725}"/>
              </a:ext>
            </a:extLst>
          </p:cNvPr>
          <p:cNvCxnSpPr>
            <a:cxnSpLocks/>
          </p:cNvCxnSpPr>
          <p:nvPr/>
        </p:nvCxnSpPr>
        <p:spPr>
          <a:xfrm>
            <a:off x="1118028" y="2856373"/>
            <a:ext cx="323996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" name="Google Shape;2110;p101">
            <a:extLst>
              <a:ext uri="{FF2B5EF4-FFF2-40B4-BE49-F238E27FC236}">
                <a16:creationId xmlns:a16="http://schemas.microsoft.com/office/drawing/2014/main" id="{337AF3B7-8321-176D-1368-69C0227784D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316714" y="1966771"/>
            <a:ext cx="2842592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bg2">
                    <a:lumMod val="75000"/>
                  </a:schemeClr>
                </a:solidFill>
              </a:rPr>
              <a:t>THANKS!</a:t>
            </a:r>
            <a:endParaRPr sz="6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Google Shape;2129;p101">
            <a:extLst>
              <a:ext uri="{FF2B5EF4-FFF2-40B4-BE49-F238E27FC236}">
                <a16:creationId xmlns:a16="http://schemas.microsoft.com/office/drawing/2014/main" id="{A73B06E5-FA79-D1E3-BE13-4AC293BB88D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202" t="6156" r="6981" b="10869"/>
          <a:stretch/>
        </p:blipFill>
        <p:spPr>
          <a:xfrm>
            <a:off x="4270443" y="661481"/>
            <a:ext cx="3984807" cy="3881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1378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56"/>
          <p:cNvPicPr preferRelativeResize="0"/>
          <p:nvPr/>
        </p:nvPicPr>
        <p:blipFill rotWithShape="1">
          <a:blip r:embed="rId3">
            <a:alphaModFix amt="85000"/>
          </a:blip>
          <a:srcRect l="7990" t="13196" r="7990" b="22991"/>
          <a:stretch/>
        </p:blipFill>
        <p:spPr>
          <a:xfrm>
            <a:off x="4717914" y="-36533"/>
            <a:ext cx="4426087" cy="5208606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56"/>
          <p:cNvSpPr txBox="1">
            <a:spLocks noGrp="1"/>
          </p:cNvSpPr>
          <p:nvPr>
            <p:ph type="ctrTitle"/>
          </p:nvPr>
        </p:nvSpPr>
        <p:spPr>
          <a:xfrm>
            <a:off x="593755" y="479578"/>
            <a:ext cx="3546300" cy="8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/>
              <a:t>What</a:t>
            </a:r>
            <a:r>
              <a:rPr lang="en" sz="2500" dirty="0"/>
              <a:t> is Personal Budget Management System?</a:t>
            </a:r>
            <a:endParaRPr sz="2500" dirty="0"/>
          </a:p>
        </p:txBody>
      </p:sp>
      <p:sp>
        <p:nvSpPr>
          <p:cNvPr id="682" name="Google Shape;682;p56"/>
          <p:cNvSpPr/>
          <p:nvPr/>
        </p:nvSpPr>
        <p:spPr>
          <a:xfrm>
            <a:off x="8797200" y="76200"/>
            <a:ext cx="270600" cy="270600"/>
          </a:xfrm>
          <a:prstGeom prst="mathPlus">
            <a:avLst>
              <a:gd name="adj1" fmla="val 658"/>
            </a:avLst>
          </a:prstGeom>
          <a:solidFill>
            <a:schemeClr val="dk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3" name="Google Shape;683;p56"/>
          <p:cNvSpPr/>
          <p:nvPr/>
        </p:nvSpPr>
        <p:spPr>
          <a:xfrm>
            <a:off x="8797200" y="4796700"/>
            <a:ext cx="270600" cy="270600"/>
          </a:xfrm>
          <a:prstGeom prst="mathPlus">
            <a:avLst>
              <a:gd name="adj1" fmla="val 658"/>
            </a:avLst>
          </a:prstGeom>
          <a:solidFill>
            <a:schemeClr val="dk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F945F-76AA-FC3E-75A8-81D4DA363881}"/>
              </a:ext>
            </a:extLst>
          </p:cNvPr>
          <p:cNvSpPr txBox="1"/>
          <p:nvPr/>
        </p:nvSpPr>
        <p:spPr>
          <a:xfrm>
            <a:off x="233831" y="1762031"/>
            <a:ext cx="45720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chemeClr val="tx2">
                    <a:lumMod val="50000"/>
                  </a:schemeClr>
                </a:solidFill>
                <a:effectLst/>
                <a:latin typeface="Abadi" panose="020B0604020104020204" pitchFamily="34" charset="0"/>
              </a:rPr>
              <a:t>Helps users to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badi" panose="020B0604020104020204" pitchFamily="34" charset="0"/>
              </a:rPr>
              <a:t>control their finances and achieve financial goals</a:t>
            </a:r>
          </a:p>
          <a:p>
            <a:endParaRPr lang="en-US" sz="2000" dirty="0">
              <a:solidFill>
                <a:schemeClr val="tx2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chemeClr val="tx2">
                    <a:lumMod val="50000"/>
                  </a:schemeClr>
                </a:solidFill>
                <a:effectLst/>
                <a:latin typeface="Abadi" panose="020B0604020104020204" pitchFamily="34" charset="0"/>
              </a:rPr>
              <a:t>Provides visibility into spending</a:t>
            </a:r>
          </a:p>
          <a:p>
            <a:endParaRPr lang="en-US" sz="2000" dirty="0">
              <a:solidFill>
                <a:schemeClr val="tx2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badi" panose="020B0604020104020204" pitchFamily="34" charset="0"/>
              </a:rPr>
              <a:t>Making</a:t>
            </a:r>
            <a:r>
              <a:rPr lang="en-US" sz="2000" b="0" i="0" dirty="0">
                <a:solidFill>
                  <a:schemeClr val="tx2">
                    <a:lumMod val="50000"/>
                  </a:schemeClr>
                </a:solidFill>
                <a:effectLst/>
                <a:latin typeface="Abadi" panose="020B0604020104020204" pitchFamily="34" charset="0"/>
              </a:rPr>
              <a:t> savings and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badi" panose="020B0604020104020204" pitchFamily="34" charset="0"/>
              </a:rPr>
              <a:t>p</a:t>
            </a:r>
            <a:r>
              <a:rPr lang="en-US" sz="2000" b="0" i="0" dirty="0">
                <a:solidFill>
                  <a:schemeClr val="tx2">
                    <a:lumMod val="50000"/>
                  </a:schemeClr>
                </a:solidFill>
                <a:effectLst/>
                <a:latin typeface="Abadi" panose="020B0604020104020204" pitchFamily="34" charset="0"/>
              </a:rPr>
              <a:t>lanning for the future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000" b="0" i="0" dirty="0">
              <a:solidFill>
                <a:schemeClr val="tx2">
                  <a:lumMod val="50000"/>
                </a:schemeClr>
              </a:solidFill>
              <a:effectLst/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badi" panose="020B0604020104020204" pitchFamily="34" charset="0"/>
              </a:rPr>
              <a:t>Saving time </a:t>
            </a:r>
          </a:p>
          <a:p>
            <a:endParaRPr lang="en-US" dirty="0"/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 txBox="1">
            <a:spLocks noGrp="1"/>
          </p:cNvSpPr>
          <p:nvPr>
            <p:ph type="ctrTitle"/>
          </p:nvPr>
        </p:nvSpPr>
        <p:spPr>
          <a:xfrm>
            <a:off x="1410600" y="238005"/>
            <a:ext cx="63228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2"/>
                </a:solidFill>
              </a:rPr>
              <a:t>Architectural Design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FD438-C870-6EF3-B057-7A771C53B62E}"/>
              </a:ext>
            </a:extLst>
          </p:cNvPr>
          <p:cNvSpPr txBox="1"/>
          <p:nvPr/>
        </p:nvSpPr>
        <p:spPr>
          <a:xfrm>
            <a:off x="66728" y="807022"/>
            <a:ext cx="7356501" cy="4124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Our team decide to go with the Client-Server architecture for these reasons:</a:t>
            </a:r>
          </a:p>
          <a:p>
            <a:r>
              <a:rPr lang="en-US" sz="1600" dirty="0"/>
              <a:t>          - scalability</a:t>
            </a:r>
          </a:p>
          <a:p>
            <a:r>
              <a:rPr lang="en-US" sz="1600" dirty="0"/>
              <a:t>          - security</a:t>
            </a:r>
          </a:p>
          <a:p>
            <a:r>
              <a:rPr lang="en-US" sz="1600" dirty="0"/>
              <a:t>          -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Specially n-tiered Client-Server architecture:</a:t>
            </a:r>
          </a:p>
          <a:p>
            <a:endParaRPr lang="en-US" sz="1600" dirty="0"/>
          </a:p>
          <a:p>
            <a:r>
              <a:rPr lang="en-US" sz="1600" dirty="0">
                <a:highlight>
                  <a:srgbClr val="C0C0C0"/>
                </a:highlight>
              </a:rPr>
              <a:t>Web server:</a:t>
            </a:r>
          </a:p>
          <a:p>
            <a:pPr marL="285750" indent="-285750">
              <a:buFont typeface="Arial"/>
              <a:buChar char="•"/>
            </a:pPr>
            <a:r>
              <a:rPr lang="en-US" sz="1500" dirty="0"/>
              <a:t>handling requests and responses from the user</a:t>
            </a:r>
          </a:p>
          <a:p>
            <a:pPr marL="285750" indent="-285750">
              <a:buFont typeface="Arial"/>
              <a:buChar char="•"/>
            </a:pPr>
            <a:endParaRPr lang="en-US" sz="1500" dirty="0"/>
          </a:p>
          <a:p>
            <a:r>
              <a:rPr lang="en-US" sz="1500" dirty="0">
                <a:highlight>
                  <a:srgbClr val="C0C0C0"/>
                </a:highlight>
              </a:rPr>
              <a:t>Application server: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executing the business logic(calculating budgets,</a:t>
            </a:r>
          </a:p>
          <a:p>
            <a:r>
              <a:rPr lang="en-US" sz="1500" dirty="0"/>
              <a:t>     generating reports.</a:t>
            </a:r>
          </a:p>
          <a:p>
            <a:endParaRPr lang="en-US" sz="1500" dirty="0"/>
          </a:p>
          <a:p>
            <a:r>
              <a:rPr lang="en-US" sz="1500" dirty="0">
                <a:highlight>
                  <a:srgbClr val="C0C0C0"/>
                </a:highlight>
              </a:rPr>
              <a:t>Database server: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storing and retrieving financial data</a:t>
            </a:r>
          </a:p>
          <a:p>
            <a:r>
              <a:rPr lang="en-US" sz="1500" dirty="0"/>
              <a:t>      (account balances, transaction histories, </a:t>
            </a:r>
          </a:p>
          <a:p>
            <a:r>
              <a:rPr lang="en-US" sz="1500" dirty="0"/>
              <a:t>      and budget plans)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D17585-9961-59EB-3CFF-5E3A1098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09914"/>
            <a:ext cx="4428360" cy="249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>
            <a:hlinkClick r:id="rId3" action="ppaction://hlinksldjump"/>
          </p:cNvPr>
          <p:cNvSpPr txBox="1">
            <a:spLocks noGrp="1"/>
          </p:cNvSpPr>
          <p:nvPr>
            <p:ph type="ctrTitle"/>
          </p:nvPr>
        </p:nvSpPr>
        <p:spPr>
          <a:xfrm>
            <a:off x="-227883" y="825691"/>
            <a:ext cx="1955705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Component No. 1: </a:t>
            </a:r>
            <a:endParaRPr sz="1600" dirty="0"/>
          </a:p>
        </p:txBody>
      </p:sp>
      <p:sp>
        <p:nvSpPr>
          <p:cNvPr id="412" name="Google Shape;412;p44"/>
          <p:cNvSpPr txBox="1">
            <a:spLocks noGrp="1"/>
          </p:cNvSpPr>
          <p:nvPr>
            <p:ph type="subTitle" idx="7"/>
          </p:nvPr>
        </p:nvSpPr>
        <p:spPr>
          <a:xfrm>
            <a:off x="3928932" y="731306"/>
            <a:ext cx="4825818" cy="1522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 state</a:t>
            </a:r>
            <a:r>
              <a:rPr lang="en" dirty="0"/>
              <a:t>: User’s full name, email(or phone) username, password, security settings.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 behavior</a:t>
            </a:r>
            <a:r>
              <a:rPr lang="en" dirty="0"/>
              <a:t>: Verifying user’s identity, giving appropriate permissions to access the system.</a:t>
            </a:r>
            <a:endParaRPr dirty="0"/>
          </a:p>
        </p:txBody>
      </p:sp>
      <p:sp>
        <p:nvSpPr>
          <p:cNvPr id="418" name="Google Shape;418;p44"/>
          <p:cNvSpPr/>
          <p:nvPr/>
        </p:nvSpPr>
        <p:spPr>
          <a:xfrm>
            <a:off x="3723727" y="2254230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9" name="Google Shape;419;p44"/>
          <p:cNvSpPr/>
          <p:nvPr/>
        </p:nvSpPr>
        <p:spPr>
          <a:xfrm>
            <a:off x="3723727" y="4437310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20" name="Google Shape;420;p44"/>
          <p:cNvCxnSpPr>
            <a:stCxn id="418" idx="2"/>
            <a:endCxn id="419" idx="0"/>
          </p:cNvCxnSpPr>
          <p:nvPr/>
        </p:nvCxnSpPr>
        <p:spPr>
          <a:xfrm>
            <a:off x="3755977" y="2318730"/>
            <a:ext cx="0" cy="211858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" name="Google Shape;421;p44"/>
          <p:cNvSpPr/>
          <p:nvPr/>
        </p:nvSpPr>
        <p:spPr>
          <a:xfrm>
            <a:off x="3723727" y="401287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23" name="Google Shape;423;p44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2999133" y="435220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4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912688" y="13505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4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259788" y="32298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4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8094438" y="479650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477B8A-859F-2A38-038E-452A14E8399C}"/>
              </a:ext>
            </a:extLst>
          </p:cNvPr>
          <p:cNvSpPr txBox="1"/>
          <p:nvPr/>
        </p:nvSpPr>
        <p:spPr>
          <a:xfrm>
            <a:off x="-458457" y="2668703"/>
            <a:ext cx="21487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tabLst/>
              <a:defRPr/>
            </a:pPr>
            <a:r>
              <a:rPr lang="en-US" sz="1600" dirty="0">
                <a:solidFill>
                  <a:schemeClr val="dk2"/>
                </a:solidFill>
                <a:latin typeface="Anton"/>
                <a:sym typeface="Anton"/>
              </a:rPr>
              <a:t>Component No. 2:</a:t>
            </a:r>
          </a:p>
        </p:txBody>
      </p:sp>
      <p:cxnSp>
        <p:nvCxnSpPr>
          <p:cNvPr id="33" name="Google Shape;422;p44">
            <a:extLst>
              <a:ext uri="{FF2B5EF4-FFF2-40B4-BE49-F238E27FC236}">
                <a16:creationId xmlns:a16="http://schemas.microsoft.com/office/drawing/2014/main" id="{A25840D3-DD69-A83C-E7B0-4187D6A9FEDF}"/>
              </a:ext>
            </a:extLst>
          </p:cNvPr>
          <p:cNvCxnSpPr>
            <a:cxnSpLocks/>
            <a:stCxn id="418" idx="0"/>
            <a:endCxn id="421" idx="2"/>
          </p:cNvCxnSpPr>
          <p:nvPr/>
        </p:nvCxnSpPr>
        <p:spPr>
          <a:xfrm flipV="1">
            <a:off x="3755977" y="465787"/>
            <a:ext cx="0" cy="178844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412;p44">
            <a:extLst>
              <a:ext uri="{FF2B5EF4-FFF2-40B4-BE49-F238E27FC236}">
                <a16:creationId xmlns:a16="http://schemas.microsoft.com/office/drawing/2014/main" id="{9A499D1D-F6AA-1ABB-0E13-29A8AA0F34A1}"/>
              </a:ext>
            </a:extLst>
          </p:cNvPr>
          <p:cNvSpPr txBox="1">
            <a:spLocks/>
          </p:cNvSpPr>
          <p:nvPr/>
        </p:nvSpPr>
        <p:spPr>
          <a:xfrm>
            <a:off x="4000372" y="2571749"/>
            <a:ext cx="4754375" cy="128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0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0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0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0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0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0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0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0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 state</a:t>
            </a:r>
            <a:r>
              <a:rPr lang="en-US" dirty="0"/>
              <a:t>: Transaction amount; date, vendor, expense categories.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 behavior</a:t>
            </a:r>
            <a:r>
              <a:rPr lang="en-US" dirty="0"/>
              <a:t>: Categorizing the transaction based on the type of expense, updating the user balance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0CE9C8-8ED5-F7A2-DE50-786FEC5C81EE}"/>
              </a:ext>
            </a:extLst>
          </p:cNvPr>
          <p:cNvSpPr txBox="1"/>
          <p:nvPr/>
        </p:nvSpPr>
        <p:spPr>
          <a:xfrm>
            <a:off x="1631120" y="2668703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lt1"/>
                </a:solidFill>
                <a:latin typeface="Anaheim"/>
              </a:rPr>
              <a:t>Transaction 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F150AD-0158-416B-B973-5019614B25DB}"/>
              </a:ext>
            </a:extLst>
          </p:cNvPr>
          <p:cNvSpPr txBox="1"/>
          <p:nvPr/>
        </p:nvSpPr>
        <p:spPr>
          <a:xfrm>
            <a:off x="1631120" y="786156"/>
            <a:ext cx="1834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lt1"/>
                </a:solidFill>
                <a:latin typeface="Anaheim"/>
                <a:sym typeface="Anaheim"/>
              </a:rPr>
              <a:t>Authentication and </a:t>
            </a:r>
          </a:p>
          <a:p>
            <a:r>
              <a:rPr lang="en-US" sz="1600" dirty="0">
                <a:solidFill>
                  <a:schemeClr val="lt1"/>
                </a:solidFill>
                <a:latin typeface="Anaheim"/>
                <a:sym typeface="Anaheim"/>
              </a:rPr>
              <a:t>Authorization</a:t>
            </a: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>
            <a:hlinkClick r:id="rId3" action="ppaction://hlinksldjump"/>
          </p:cNvPr>
          <p:cNvSpPr txBox="1">
            <a:spLocks noGrp="1"/>
          </p:cNvSpPr>
          <p:nvPr>
            <p:ph type="ctrTitle"/>
          </p:nvPr>
        </p:nvSpPr>
        <p:spPr>
          <a:xfrm>
            <a:off x="-227883" y="825691"/>
            <a:ext cx="1955705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Component No. 3: </a:t>
            </a:r>
            <a:endParaRPr sz="1600" dirty="0"/>
          </a:p>
        </p:txBody>
      </p:sp>
      <p:sp>
        <p:nvSpPr>
          <p:cNvPr id="412" name="Google Shape;412;p44"/>
          <p:cNvSpPr txBox="1">
            <a:spLocks noGrp="1"/>
          </p:cNvSpPr>
          <p:nvPr>
            <p:ph type="subTitle" idx="7"/>
          </p:nvPr>
        </p:nvSpPr>
        <p:spPr>
          <a:xfrm>
            <a:off x="3903545" y="659199"/>
            <a:ext cx="4969724" cy="10872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 state</a:t>
            </a:r>
            <a:r>
              <a:rPr lang="en" dirty="0"/>
              <a:t>: User profiles, budget data, transaction data, report history.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 behavior</a:t>
            </a:r>
            <a:r>
              <a:rPr lang="en" dirty="0"/>
              <a:t>: Import/export of data, data recovery.</a:t>
            </a:r>
            <a:endParaRPr dirty="0"/>
          </a:p>
        </p:txBody>
      </p:sp>
      <p:sp>
        <p:nvSpPr>
          <p:cNvPr id="418" name="Google Shape;418;p44"/>
          <p:cNvSpPr/>
          <p:nvPr/>
        </p:nvSpPr>
        <p:spPr>
          <a:xfrm>
            <a:off x="3720521" y="3009874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9" name="Google Shape;419;p44"/>
          <p:cNvSpPr/>
          <p:nvPr/>
        </p:nvSpPr>
        <p:spPr>
          <a:xfrm>
            <a:off x="3723727" y="4437310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420" name="Google Shape;420;p44"/>
          <p:cNvCxnSpPr>
            <a:stCxn id="418" idx="2"/>
            <a:endCxn id="419" idx="0"/>
          </p:cNvCxnSpPr>
          <p:nvPr/>
        </p:nvCxnSpPr>
        <p:spPr>
          <a:xfrm>
            <a:off x="3752771" y="3074374"/>
            <a:ext cx="3206" cy="136293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" name="Google Shape;421;p44"/>
          <p:cNvSpPr/>
          <p:nvPr/>
        </p:nvSpPr>
        <p:spPr>
          <a:xfrm>
            <a:off x="3723727" y="401287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23" name="Google Shape;423;p44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2999133" y="435220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4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912688" y="13505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4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259788" y="32298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4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8008980" y="263349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477B8A-859F-2A38-038E-452A14E8399C}"/>
              </a:ext>
            </a:extLst>
          </p:cNvPr>
          <p:cNvSpPr txBox="1"/>
          <p:nvPr/>
        </p:nvSpPr>
        <p:spPr>
          <a:xfrm>
            <a:off x="-425811" y="2161575"/>
            <a:ext cx="21487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F4C81"/>
                </a:solidFill>
                <a:effectLst/>
                <a:uLnTx/>
                <a:uFillTx/>
                <a:latin typeface="Anton"/>
                <a:cs typeface="Arial"/>
                <a:sym typeface="Anton"/>
              </a:rPr>
              <a:t>Component No. </a:t>
            </a:r>
            <a:r>
              <a:rPr lang="en-US" sz="1600" dirty="0">
                <a:solidFill>
                  <a:srgbClr val="0F4C81"/>
                </a:solidFill>
                <a:latin typeface="Anton"/>
                <a:sym typeface="Anton"/>
              </a:rPr>
              <a:t>4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F4C81"/>
                </a:solidFill>
                <a:effectLst/>
                <a:uLnTx/>
                <a:uFillTx/>
                <a:latin typeface="Anton"/>
                <a:cs typeface="Arial"/>
                <a:sym typeface="Anton"/>
              </a:rPr>
              <a:t>:</a:t>
            </a:r>
          </a:p>
        </p:txBody>
      </p:sp>
      <p:cxnSp>
        <p:nvCxnSpPr>
          <p:cNvPr id="33" name="Google Shape;422;p44">
            <a:extLst>
              <a:ext uri="{FF2B5EF4-FFF2-40B4-BE49-F238E27FC236}">
                <a16:creationId xmlns:a16="http://schemas.microsoft.com/office/drawing/2014/main" id="{A25840D3-DD69-A83C-E7B0-4187D6A9FEDF}"/>
              </a:ext>
            </a:extLst>
          </p:cNvPr>
          <p:cNvCxnSpPr>
            <a:cxnSpLocks/>
            <a:endCxn id="421" idx="2"/>
          </p:cNvCxnSpPr>
          <p:nvPr/>
        </p:nvCxnSpPr>
        <p:spPr>
          <a:xfrm flipV="1">
            <a:off x="3752771" y="465787"/>
            <a:ext cx="3206" cy="133648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412;p44">
            <a:extLst>
              <a:ext uri="{FF2B5EF4-FFF2-40B4-BE49-F238E27FC236}">
                <a16:creationId xmlns:a16="http://schemas.microsoft.com/office/drawing/2014/main" id="{9A499D1D-F6AA-1ABB-0E13-29A8AA0F34A1}"/>
              </a:ext>
            </a:extLst>
          </p:cNvPr>
          <p:cNvSpPr txBox="1">
            <a:spLocks/>
          </p:cNvSpPr>
          <p:nvPr/>
        </p:nvSpPr>
        <p:spPr>
          <a:xfrm>
            <a:off x="3922295" y="2044652"/>
            <a:ext cx="4876666" cy="1029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0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0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0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0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0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0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0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0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naheim"/>
                <a:sym typeface="Anaheim"/>
              </a:rPr>
              <a:t>Component state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naheim"/>
                <a:sym typeface="Anaheim"/>
              </a:rPr>
              <a:t>: Expense limits, time periods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naheim"/>
                <a:sym typeface="Anaheim"/>
              </a:rPr>
              <a:t>Component behavior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naheim"/>
                <a:sym typeface="Anaheim"/>
              </a:rPr>
              <a:t>: Generating reports, charts, graphs for different time periods.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0CE9C8-8ED5-F7A2-DE50-786FEC5C81EE}"/>
              </a:ext>
            </a:extLst>
          </p:cNvPr>
          <p:cNvSpPr txBox="1"/>
          <p:nvPr/>
        </p:nvSpPr>
        <p:spPr>
          <a:xfrm>
            <a:off x="1581889" y="2129744"/>
            <a:ext cx="2157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naheim"/>
                <a:cs typeface="Arial"/>
                <a:sym typeface="Arial"/>
              </a:rPr>
              <a:t>Reporting and Analytics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F150AD-0158-416B-B973-5019614B25DB}"/>
              </a:ext>
            </a:extLst>
          </p:cNvPr>
          <p:cNvSpPr txBox="1"/>
          <p:nvPr/>
        </p:nvSpPr>
        <p:spPr>
          <a:xfrm>
            <a:off x="1631120" y="786156"/>
            <a:ext cx="1263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lt1"/>
                </a:solidFill>
                <a:latin typeface="Anaheim"/>
              </a:rPr>
              <a:t>Data 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CC5FE-F196-DC78-AFA4-F045340CA5C3}"/>
              </a:ext>
            </a:extLst>
          </p:cNvPr>
          <p:cNvSpPr txBox="1"/>
          <p:nvPr/>
        </p:nvSpPr>
        <p:spPr>
          <a:xfrm>
            <a:off x="-300354" y="3335886"/>
            <a:ext cx="20419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F4C81"/>
                </a:solidFill>
                <a:effectLst/>
                <a:uLnTx/>
                <a:uFillTx/>
                <a:latin typeface="Anton"/>
                <a:cs typeface="Arial"/>
                <a:sym typeface="Anton"/>
              </a:rPr>
              <a:t>Component No. 5: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7F3C13-7447-6A29-029E-B643F468EA2F}"/>
              </a:ext>
            </a:extLst>
          </p:cNvPr>
          <p:cNvSpPr txBox="1"/>
          <p:nvPr/>
        </p:nvSpPr>
        <p:spPr>
          <a:xfrm>
            <a:off x="1741625" y="3332719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naheim"/>
                <a:cs typeface="Arial"/>
                <a:sym typeface="Arial"/>
              </a:rPr>
              <a:t>Notification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889C60-2E46-F5B5-F643-EA598BC2F79E}"/>
              </a:ext>
            </a:extLst>
          </p:cNvPr>
          <p:cNvSpPr txBox="1"/>
          <p:nvPr/>
        </p:nvSpPr>
        <p:spPr>
          <a:xfrm>
            <a:off x="3870237" y="3229850"/>
            <a:ext cx="47856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naheim"/>
                <a:cs typeface="Arial"/>
                <a:sym typeface="Anaheim"/>
              </a:rPr>
              <a:t>Component state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naheim"/>
                <a:cs typeface="Arial"/>
                <a:sym typeface="Anaheim"/>
              </a:rPr>
              <a:t>: Alert options(on/off), categories and limits data.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naheim"/>
                <a:cs typeface="Arial"/>
                <a:sym typeface="Anaheim"/>
              </a:rPr>
              <a:t>Component behavior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naheim"/>
                <a:cs typeface="Arial"/>
                <a:sym typeface="Anaheim"/>
              </a:rPr>
              <a:t>: Notifying the user when the limit exceeded via SMS or email</a:t>
            </a:r>
          </a:p>
        </p:txBody>
      </p:sp>
      <p:sp>
        <p:nvSpPr>
          <p:cNvPr id="18" name="Google Shape;418;p44">
            <a:extLst>
              <a:ext uri="{FF2B5EF4-FFF2-40B4-BE49-F238E27FC236}">
                <a16:creationId xmlns:a16="http://schemas.microsoft.com/office/drawing/2014/main" id="{03E31E8B-A736-8864-B8A0-2434D9EAE574}"/>
              </a:ext>
            </a:extLst>
          </p:cNvPr>
          <p:cNvSpPr/>
          <p:nvPr/>
        </p:nvSpPr>
        <p:spPr>
          <a:xfrm>
            <a:off x="3720521" y="1802272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9" name="Google Shape;422;p44">
            <a:extLst>
              <a:ext uri="{FF2B5EF4-FFF2-40B4-BE49-F238E27FC236}">
                <a16:creationId xmlns:a16="http://schemas.microsoft.com/office/drawing/2014/main" id="{5CDEBB40-CF69-3876-49D5-3D54C670A3B4}"/>
              </a:ext>
            </a:extLst>
          </p:cNvPr>
          <p:cNvCxnSpPr>
            <a:cxnSpLocks/>
          </p:cNvCxnSpPr>
          <p:nvPr/>
        </p:nvCxnSpPr>
        <p:spPr>
          <a:xfrm flipV="1">
            <a:off x="3753938" y="1866772"/>
            <a:ext cx="0" cy="114310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4127785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5"/>
          <p:cNvSpPr txBox="1">
            <a:spLocks noGrp="1"/>
          </p:cNvSpPr>
          <p:nvPr>
            <p:ph type="ctrTitle"/>
          </p:nvPr>
        </p:nvSpPr>
        <p:spPr>
          <a:xfrm>
            <a:off x="864214" y="332985"/>
            <a:ext cx="7415572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Hardware &amp; Software Specifications</a:t>
            </a:r>
            <a:endParaRPr sz="3200" dirty="0">
              <a:solidFill>
                <a:schemeClr val="dk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72" name="Google Shape;672;p55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5199710" y="2835625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5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4190238" y="28356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5"/>
          <p:cNvPicPr preferRelativeResize="0"/>
          <p:nvPr/>
        </p:nvPicPr>
        <p:blipFill rotWithShape="1">
          <a:blip r:embed="rId3">
            <a:alphaModFix/>
          </a:blip>
          <a:srcRect l="46960" t="6693" r="44094" b="81710"/>
          <a:stretch/>
        </p:blipFill>
        <p:spPr>
          <a:xfrm rot="10800000" flipH="1">
            <a:off x="8543321" y="1412476"/>
            <a:ext cx="391449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ardware - Free technology icons">
            <a:extLst>
              <a:ext uri="{FF2B5EF4-FFF2-40B4-BE49-F238E27FC236}">
                <a16:creationId xmlns:a16="http://schemas.microsoft.com/office/drawing/2014/main" id="{F10F2F49-B292-0FAF-D771-482A4327B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815" y="1412476"/>
            <a:ext cx="2889955" cy="288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D9002E6-CB37-A7AC-9531-73C77D530C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13364" t="32067" r="18131" b="8950"/>
          <a:stretch/>
        </p:blipFill>
        <p:spPr>
          <a:xfrm>
            <a:off x="237791" y="1449820"/>
            <a:ext cx="5722790" cy="277161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59"/>
          <p:cNvPicPr preferRelativeResize="0"/>
          <p:nvPr/>
        </p:nvPicPr>
        <p:blipFill rotWithShape="1">
          <a:blip r:embed="rId3">
            <a:alphaModFix/>
          </a:blip>
          <a:srcRect l="47480" t="6693" r="44094" b="81710"/>
          <a:stretch/>
        </p:blipFill>
        <p:spPr>
          <a:xfrm rot="10800000" flipH="1">
            <a:off x="8136510" y="4619780"/>
            <a:ext cx="368700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695751" y="85458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8320860" y="85458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E0183FF-ABBE-CCC8-A9BA-F1B185929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5673" y="85458"/>
            <a:ext cx="3032653" cy="577800"/>
          </a:xfrm>
        </p:spPr>
        <p:txBody>
          <a:bodyPr/>
          <a:lstStyle/>
          <a:p>
            <a:pPr algn="l"/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Program Design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957096-CE4E-0D0B-84F1-A3003D5C8725}"/>
              </a:ext>
            </a:extLst>
          </p:cNvPr>
          <p:cNvCxnSpPr>
            <a:cxnSpLocks/>
          </p:cNvCxnSpPr>
          <p:nvPr/>
        </p:nvCxnSpPr>
        <p:spPr>
          <a:xfrm>
            <a:off x="3055673" y="663258"/>
            <a:ext cx="263375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2492271-1DD5-8B89-1F4A-7F7E27CB7871}"/>
              </a:ext>
            </a:extLst>
          </p:cNvPr>
          <p:cNvSpPr txBox="1"/>
          <p:nvPr/>
        </p:nvSpPr>
        <p:spPr>
          <a:xfrm>
            <a:off x="3633407" y="663258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 panose="020B0604020202020204" pitchFamily="34" charset="0"/>
              </a:rPr>
              <a:t>Physical DFD</a:t>
            </a:r>
          </a:p>
        </p:txBody>
      </p:sp>
      <p:pic>
        <p:nvPicPr>
          <p:cNvPr id="8" name="Picture 7" descr="A picture containing screenshot, text, diagram, design&#10;&#10;Description automatically generated">
            <a:extLst>
              <a:ext uri="{FF2B5EF4-FFF2-40B4-BE49-F238E27FC236}">
                <a16:creationId xmlns:a16="http://schemas.microsoft.com/office/drawing/2014/main" id="{F4E1362E-11CD-845E-4C9B-C279372DF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5341"/>
            <a:ext cx="9144000" cy="333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59"/>
          <p:cNvPicPr preferRelativeResize="0"/>
          <p:nvPr/>
        </p:nvPicPr>
        <p:blipFill rotWithShape="1">
          <a:blip r:embed="rId3">
            <a:alphaModFix/>
          </a:blip>
          <a:srcRect l="47480" t="6693" r="44094" b="81710"/>
          <a:stretch/>
        </p:blipFill>
        <p:spPr>
          <a:xfrm rot="10800000" flipH="1">
            <a:off x="1307996" y="3768563"/>
            <a:ext cx="368700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109300" y="945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885025" y="3516350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E0183FF-ABBE-CCC8-A9BA-F1B185929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3398" y="194005"/>
            <a:ext cx="4247260" cy="577800"/>
          </a:xfrm>
        </p:spPr>
        <p:txBody>
          <a:bodyPr/>
          <a:lstStyle/>
          <a:p>
            <a:pPr algn="l"/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Program Design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957096-CE4E-0D0B-84F1-A3003D5C8725}"/>
              </a:ext>
            </a:extLst>
          </p:cNvPr>
          <p:cNvCxnSpPr>
            <a:cxnSpLocks/>
          </p:cNvCxnSpPr>
          <p:nvPr/>
        </p:nvCxnSpPr>
        <p:spPr>
          <a:xfrm flipV="1">
            <a:off x="2780829" y="782312"/>
            <a:ext cx="3582342" cy="1162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2492271-1DD5-8B89-1F4A-7F7E27CB7871}"/>
              </a:ext>
            </a:extLst>
          </p:cNvPr>
          <p:cNvSpPr txBox="1"/>
          <p:nvPr/>
        </p:nvSpPr>
        <p:spPr>
          <a:xfrm>
            <a:off x="3735873" y="804445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dirty="0">
                <a:solidFill>
                  <a:srgbClr val="0F4C81">
                    <a:lumMod val="50000"/>
                  </a:srgbClr>
                </a:solidFill>
                <a:latin typeface="Abadi" panose="020B0604020202020204" pitchFamily="34" charset="0"/>
              </a:rPr>
              <a:t>Structure Chart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F4C81">
                  <a:lumMod val="50000"/>
                </a:srgbClr>
              </a:solidFill>
              <a:effectLst/>
              <a:uLnTx/>
              <a:uFillTx/>
              <a:latin typeface="Abadi" panose="020B0604020202020204" pitchFamily="34" charset="0"/>
              <a:cs typeface="Arial"/>
              <a:sym typeface="Arial"/>
            </a:endParaRPr>
          </a:p>
        </p:txBody>
      </p:sp>
      <p:pic>
        <p:nvPicPr>
          <p:cNvPr id="12" name="Picture 11" descr="A picture containing screenshot, text, square&#10;&#10;Description automatically generated">
            <a:extLst>
              <a:ext uri="{FF2B5EF4-FFF2-40B4-BE49-F238E27FC236}">
                <a16:creationId xmlns:a16="http://schemas.microsoft.com/office/drawing/2014/main" id="{E9A0637B-5776-3FC1-B94E-58104F5A2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93401"/>
            <a:ext cx="9144000" cy="200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1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4D813A1-67C3-6354-5FE8-AF2F2CF49001}"/>
              </a:ext>
            </a:extLst>
          </p:cNvPr>
          <p:cNvSpPr/>
          <p:nvPr/>
        </p:nvSpPr>
        <p:spPr>
          <a:xfrm>
            <a:off x="2922662" y="274051"/>
            <a:ext cx="3298676" cy="61529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F0B4E8-B5A6-D788-EC1E-BEE63CA749EA}"/>
              </a:ext>
            </a:extLst>
          </p:cNvPr>
          <p:cNvSpPr txBox="1"/>
          <p:nvPr/>
        </p:nvSpPr>
        <p:spPr>
          <a:xfrm>
            <a:off x="3317403" y="35086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Arial Rounded MT Bold" panose="020F0704030504030204" pitchFamily="34" charset="0"/>
                <a:sym typeface="Arial"/>
              </a:rPr>
              <a:t>Structure Chart</a:t>
            </a:r>
          </a:p>
        </p:txBody>
      </p:sp>
      <p:pic>
        <p:nvPicPr>
          <p:cNvPr id="13" name="Picture 12" descr="A picture containing screenshot, text, square&#10;&#10;Description automatically generated">
            <a:extLst>
              <a:ext uri="{FF2B5EF4-FFF2-40B4-BE49-F238E27FC236}">
                <a16:creationId xmlns:a16="http://schemas.microsoft.com/office/drawing/2014/main" id="{0AB38480-E264-3148-FF0B-7AC5193A18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140"/>
          <a:stretch/>
        </p:blipFill>
        <p:spPr>
          <a:xfrm>
            <a:off x="1187865" y="1109737"/>
            <a:ext cx="5734494" cy="361452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C7E5FD-0A00-1774-6046-7FD1C1216E6F}"/>
              </a:ext>
            </a:extLst>
          </p:cNvPr>
          <p:cNvCxnSpPr/>
          <p:nvPr/>
        </p:nvCxnSpPr>
        <p:spPr>
          <a:xfrm>
            <a:off x="6897858" y="1385398"/>
            <a:ext cx="229881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179948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Graphic Design Project Proposal XL by Slidesgo">
  <a:themeElements>
    <a:clrScheme name="Simple Light">
      <a:dk1>
        <a:srgbClr val="F3F3F3"/>
      </a:dk1>
      <a:lt1>
        <a:srgbClr val="434343"/>
      </a:lt1>
      <a:dk2>
        <a:srgbClr val="0F4C81"/>
      </a:dk2>
      <a:lt2>
        <a:srgbClr val="98BEE0"/>
      </a:lt2>
      <a:accent1>
        <a:srgbClr val="C5D8E9"/>
      </a:accent1>
      <a:accent2>
        <a:srgbClr val="F3F3F3"/>
      </a:accent2>
      <a:accent3>
        <a:srgbClr val="434343"/>
      </a:accent3>
      <a:accent4>
        <a:srgbClr val="0F4C81"/>
      </a:accent4>
      <a:accent5>
        <a:srgbClr val="98BEE0"/>
      </a:accent5>
      <a:accent6>
        <a:srgbClr val="C5D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1B0517792B5D488D809A1D9FA08312" ma:contentTypeVersion="8" ma:contentTypeDescription="Create a new document." ma:contentTypeScope="" ma:versionID="2198468462a638af13dcc9a099186ead">
  <xsd:schema xmlns:xsd="http://www.w3.org/2001/XMLSchema" xmlns:xs="http://www.w3.org/2001/XMLSchema" xmlns:p="http://schemas.microsoft.com/office/2006/metadata/properties" xmlns:ns3="38fb709c-3cc3-4e95-8c32-2534f3d924d7" xmlns:ns4="3467a431-5e40-4e32-8874-8c1ad7b7826e" targetNamespace="http://schemas.microsoft.com/office/2006/metadata/properties" ma:root="true" ma:fieldsID="a06df8e0b960fd7066a54a4875d0d0d7" ns3:_="" ns4:_="">
    <xsd:import namespace="38fb709c-3cc3-4e95-8c32-2534f3d924d7"/>
    <xsd:import namespace="3467a431-5e40-4e32-8874-8c1ad7b7826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b709c-3cc3-4e95-8c32-2534f3d924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67a431-5e40-4e32-8874-8c1ad7b7826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2A826D3-598B-43B3-BD71-781E897068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7FEC4A-3203-4E80-BD21-6231E5C10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fb709c-3cc3-4e95-8c32-2534f3d924d7"/>
    <ds:schemaRef ds:uri="3467a431-5e40-4e32-8874-8c1ad7b782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633F7CA-0AE1-4DEC-B9AB-84F010D5A27C}">
  <ds:schemaRefs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schemas.openxmlformats.org/package/2006/metadata/core-properties"/>
    <ds:schemaRef ds:uri="3467a431-5e40-4e32-8874-8c1ad7b7826e"/>
    <ds:schemaRef ds:uri="38fb709c-3cc3-4e95-8c32-2534f3d924d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2033</TotalTime>
  <Words>379</Words>
  <Application>Microsoft Office PowerPoint</Application>
  <PresentationFormat>On-screen Show (16:9)</PresentationFormat>
  <Paragraphs>86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Abadi</vt:lpstr>
      <vt:lpstr>Aharoni</vt:lpstr>
      <vt:lpstr>Amasis MT Pro Black</vt:lpstr>
      <vt:lpstr>Anaheim</vt:lpstr>
      <vt:lpstr>Anton</vt:lpstr>
      <vt:lpstr>Arial</vt:lpstr>
      <vt:lpstr>Arial Rounded MT Bold</vt:lpstr>
      <vt:lpstr>Catamaran Thin</vt:lpstr>
      <vt:lpstr>DM Sans</vt:lpstr>
      <vt:lpstr>Muli</vt:lpstr>
      <vt:lpstr>Söhne</vt:lpstr>
      <vt:lpstr>Wingdings</vt:lpstr>
      <vt:lpstr>Graphic Design Project Proposal XL by Slidesgo</vt:lpstr>
      <vt:lpstr>Personal Budget Management System</vt:lpstr>
      <vt:lpstr>What is Personal Budget Management System?</vt:lpstr>
      <vt:lpstr>Architectural Design</vt:lpstr>
      <vt:lpstr>Component No. 1: </vt:lpstr>
      <vt:lpstr>Component No. 3: </vt:lpstr>
      <vt:lpstr>Hardware &amp; Software Specifications</vt:lpstr>
      <vt:lpstr>Program Design</vt:lpstr>
      <vt:lpstr>Program Design</vt:lpstr>
      <vt:lpstr>PowerPoint Presentation</vt:lpstr>
      <vt:lpstr>PowerPoint Presentation</vt:lpstr>
      <vt:lpstr>Data Storage Design</vt:lpstr>
      <vt:lpstr>System-related Components</vt:lpstr>
      <vt:lpstr>Interface Structure Diagram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Budget Management System</dc:title>
  <dc:creator>Aynur Yeganzada</dc:creator>
  <cp:lastModifiedBy>Aynur Yeganzada</cp:lastModifiedBy>
  <cp:revision>12</cp:revision>
  <dcterms:modified xsi:type="dcterms:W3CDTF">2023-05-07T22:05:32Z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0x010100B21B0517792B5D488D809A1D9FA08312</vt:lpwstr>
  </property>
</Properties>
</file>